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275" r:id="rId3"/>
    <p:sldId id="294" r:id="rId4"/>
    <p:sldId id="295" r:id="rId5"/>
    <p:sldId id="268" r:id="rId6"/>
    <p:sldId id="281" r:id="rId7"/>
    <p:sldId id="280" r:id="rId8"/>
    <p:sldId id="282" r:id="rId9"/>
    <p:sldId id="284" r:id="rId10"/>
    <p:sldId id="285" r:id="rId11"/>
    <p:sldId id="286" r:id="rId12"/>
    <p:sldId id="287" r:id="rId13"/>
    <p:sldId id="288" r:id="rId14"/>
    <p:sldId id="293" r:id="rId15"/>
    <p:sldId id="292" r:id="rId16"/>
    <p:sldId id="289" r:id="rId17"/>
    <p:sldId id="290" r:id="rId18"/>
    <p:sldId id="29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5A2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643" autoAdjust="0"/>
  </p:normalViewPr>
  <p:slideViewPr>
    <p:cSldViewPr>
      <p:cViewPr varScale="1">
        <p:scale>
          <a:sx n="102" d="100"/>
          <a:sy n="102" d="100"/>
        </p:scale>
        <p:origin x="-9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8734A20-C723-4027-A4B2-898BC0C69DA2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108F443-7FF8-4835-9E49-B848E4225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E47F2E-9B1A-4EA0-AA1A-CFCF1A284C8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E47F2E-9B1A-4EA0-AA1A-CFCF1A284C8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EAC58-E262-4FBE-B0DD-8526DF127AF6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59BA5-5ED0-46B5-86AC-03CD4ABAD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EB92F-884B-43C7-BEFB-07288AC3CD11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A266D-4C58-4A7E-AE1F-795112F21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C76AF-7885-461B-BDA9-7EF57238E6F0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A4DA1-50A8-4923-8B50-DEE4A7287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42799-F188-4B56-94D5-46D969FEB813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B359-CA1A-4734-BBE0-2C3BF9567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60B49-BA79-475C-905D-8C3B7EFA3860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D6C17-4277-4B60-8A07-BA169F46C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0D589-018B-4657-A612-855BA1D9329A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CA179-7900-4FA0-9F42-522A4F4CE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D0338-1DA7-429F-B5C6-D452ABD8BFF5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816E-4DC8-4E3B-8130-AEDF7F0EC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4AEB-A563-405C-B0D6-81F13F0D4601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E622F-E725-4564-9C29-AD9B00472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D9AF5-B519-4C37-A54D-708530389CE4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2E840-7BD0-4159-B6B4-697E83BAE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272A2-E42D-472A-9F41-63FFCD281283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4DE04-2563-4B00-8645-B04FC89BC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86621-293B-41B1-B386-923767BE598A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0E948-3511-4933-BD14-624806BAA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146BB2-F588-4136-AFEA-F6F424F8D4AC}" type="datetimeFigureOut">
              <a:rPr lang="ru-RU"/>
              <a:pPr>
                <a:defRPr/>
              </a:pPr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488CE0-E0EE-46CA-B306-B6FBC6435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14338" name="Рисунок 7" descr="на презентацию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395288" y="1341438"/>
            <a:ext cx="8229600" cy="3887787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Организация межведомственного взаимодействия органов исполнительной власти Смоленской области с федеральными органами исполнительной власти и органами местного самоуправления муниципальных образований в целях оказания государственных услуг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40" name="Прямоугольник 21"/>
          <p:cNvSpPr>
            <a:spLocks noChangeArrowheads="1"/>
          </p:cNvSpPr>
          <p:nvPr/>
        </p:nvSpPr>
        <p:spPr bwMode="auto">
          <a:xfrm>
            <a:off x="-36512" y="5715016"/>
            <a:ext cx="918051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210fz.ru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      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reestr.210fz.ru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664155" y="-27384"/>
            <a:ext cx="55721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А.1.3. «Описание услуги: перечень входных документов»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72009" y="1052737"/>
          <a:ext cx="8964487" cy="1697967"/>
        </p:xfrm>
        <a:graphic>
          <a:graphicData uri="http://schemas.openxmlformats.org/drawingml/2006/table">
            <a:tbl>
              <a:tblPr/>
              <a:tblGrid>
                <a:gridCol w="1979711"/>
                <a:gridCol w="1584176"/>
                <a:gridCol w="1447730"/>
                <a:gridCol w="2296686"/>
                <a:gridCol w="1656184"/>
              </a:tblGrid>
              <a:tr h="1286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 документа - фактическое состояние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источника документа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соответствии с ФЗ №210, подлежит получению по каналам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межвед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взаимодействия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Почему данный документ не подлежит получению по каналам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межвед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взаимодействия?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Может ли данный документ быть признан избыточным и исключён из перечня необходимых для предоставления услуги?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5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72009" y="2734273"/>
          <a:ext cx="8964487" cy="2530493"/>
        </p:xfrm>
        <a:graphic>
          <a:graphicData uri="http://schemas.openxmlformats.org/drawingml/2006/table">
            <a:tbl>
              <a:tblPr/>
              <a:tblGrid>
                <a:gridCol w="1979711"/>
                <a:gridCol w="1584176"/>
                <a:gridCol w="1447730"/>
                <a:gridCol w="2296686"/>
                <a:gridCol w="1656184"/>
              </a:tblGrid>
              <a:tr h="25304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Введите код:</a:t>
                      </a:r>
                      <a:b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1 - составляется заявителем,</a:t>
                      </a:r>
                      <a:b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2 - выдаётся в рамках предоставления государственной или муниципальной услуги,</a:t>
                      </a:r>
                      <a:b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3 - выдаётся организацией бюджетного сектора,</a:t>
                      </a:r>
                      <a:b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4 - выдаётся коммерческой организацией.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Для всех документов, кроме составляемых заявителем, укажите наименование органов или организаций, выдающих документы. Для документов, составляемых заявителем, оставьте поле незаполненным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Введите код: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1 - да, подлежит,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2 - нет, не подлежит.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Введите код: 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1 - документ входит в перечень лично предоставляемых, 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2 - документ, является результатом предоставления необходимых и обязательных услуг, 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3 - документ отсутствует в распоряжении органов власти, местного самоуправления, подведомственных организаций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Введите код: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1 - да, может,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2 - нет, не может.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72009" y="5254553"/>
          <a:ext cx="8964487" cy="1440160"/>
        </p:xfrm>
        <a:graphic>
          <a:graphicData uri="http://schemas.openxmlformats.org/drawingml/2006/table">
            <a:tbl>
              <a:tblPr/>
              <a:tblGrid>
                <a:gridCol w="1979711"/>
                <a:gridCol w="1584176"/>
                <a:gridCol w="1447730"/>
                <a:gridCol w="2296686"/>
                <a:gridCol w="1656184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ЖКУ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УФНС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ЗАГС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Росреестр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008" y="548697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54880" y="548680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5000" y="548680"/>
            <a:ext cx="1252130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49806" y="548680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36617" y="548680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3985" y="548680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664155" y="-27384"/>
            <a:ext cx="65802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А.2. «Оптимизация услуги»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Прямоугольник 21"/>
          <p:cNvSpPr>
            <a:spLocks noChangeArrowheads="1"/>
          </p:cNvSpPr>
          <p:nvPr/>
        </p:nvSpPr>
        <p:spPr bwMode="auto">
          <a:xfrm>
            <a:off x="750860" y="5282968"/>
            <a:ext cx="807246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         210fz.ru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782133" y="548680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906268" y="548680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08521" y="1628801"/>
          <a:ext cx="8892479" cy="5047488"/>
        </p:xfrm>
        <a:graphic>
          <a:graphicData uri="http://schemas.openxmlformats.org/drawingml/2006/table">
            <a:tbl>
              <a:tblPr/>
              <a:tblGrid>
                <a:gridCol w="286632"/>
                <a:gridCol w="1693079"/>
                <a:gridCol w="2520280"/>
                <a:gridCol w="1584176"/>
                <a:gridCol w="1440160"/>
                <a:gridCol w="1368152"/>
              </a:tblGrid>
              <a:tr h="989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"входного" документа услуги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Каким образом будет оптимизирован порядок получения документа?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оптимизации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Ведомство, ответственное за предоставление документа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Соответствующие пункты планов внесения изменений в правовые акты**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Перечислите все документы, необходимые для получения услуги (включая документы, не подлежащие получению по каналам МВ; включая те документы, которые планируется включить в число необходимых для получения услуги и которые планируется исключить из их числа).</a:t>
                      </a: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Введите код: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1. Оптимизация не планируется.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2. Документ будет получаться по каналам МВ, если не был предоставлен заявителем самостоятельно.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3. Документ будет получаться по каналам МВ взамен документа, не предоставленного заявителем самостоятельно.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4. Документ будет исключён из перечня необходимых для предоставления услуги.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5.Документ заменит исключённый документ и будет предоставляться заявителем.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6. Документ заменит исключённый документ и будет получаться по каналам МВ. </a:t>
                      </a: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Заполните поле в том случае, если вы выбрали вариант ответа, отличный от 1. 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Коротко опишите, почему было принято соответствующее решение, какие именно изменения в составе сведений планируется и т.д.</a:t>
                      </a: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Заполните поле в том случае, если документ планируется получать в по каналам МВ (варианты ответов 1, 2, 6 в предыдущем поле).</a:t>
                      </a: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Укажите номера пунктов Планов внесения изменений в правовые акты Потребителя и Поставщика данных (таблицы Б.1. и Б.2).</a:t>
                      </a:r>
                    </a:p>
                  </a:txBody>
                  <a:tcPr marL="46354" marR="4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664155" y="241484"/>
            <a:ext cx="60041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А.3. «Перечень запросов»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Прямоугольник 21"/>
          <p:cNvSpPr>
            <a:spLocks noChangeArrowheads="1"/>
          </p:cNvSpPr>
          <p:nvPr/>
        </p:nvSpPr>
        <p:spPr bwMode="auto">
          <a:xfrm>
            <a:off x="714348" y="5715016"/>
            <a:ext cx="807246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         210fz.ru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3528392" y="1879644"/>
            <a:ext cx="971600" cy="244017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496" y="899542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8368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8488" y="899525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13294" y="899525"/>
            <a:ext cx="1008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00105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77473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45621" y="899525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869756" y="899525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0" y="2195670"/>
          <a:ext cx="9144001" cy="3961674"/>
        </p:xfrm>
        <a:graphic>
          <a:graphicData uri="http://schemas.openxmlformats.org/drawingml/2006/table">
            <a:tbl>
              <a:tblPr/>
              <a:tblGrid>
                <a:gridCol w="408594"/>
                <a:gridCol w="2526974"/>
                <a:gridCol w="3293430"/>
                <a:gridCol w="2915003"/>
              </a:tblGrid>
              <a:tr h="672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запрашиваемого документа (совокупности сведений)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запроса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Внешние зависимости при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выполения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запроса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2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наименование документа (совокупности сведений), подлежащего получению по каналам МВ.</a:t>
                      </a: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наименование запроса о получении данного документа по каналам МВ. 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запроса будет использоваться, вместо полного перечисления атрибутов запроса (наименование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подуслуги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документа,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подуслуги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ответственных органов и т.д.). Поэтому желательно выбрать такое наименование, которое позволит отличить данный запрос от иных запросов в рамках анализируемой услуги.</a:t>
                      </a: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Поле заполняется, если данный запрос не может быть направлен до получения ответа на какой-либо иной запрос, направляемый в рамках данной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подуслуги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номер(а) и наименование(я) запроса(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), от которого(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ых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 зависит возможность направления данного запроса.</a:t>
                      </a: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664155" y="241484"/>
            <a:ext cx="60041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А.3. «Перечень запросов»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3528392" y="1879644"/>
            <a:ext cx="971600" cy="244017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496" y="899542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8368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8488" y="899525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13294" y="899525"/>
            <a:ext cx="1008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00105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77473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45621" y="899525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869756" y="899525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44017" y="2235926"/>
          <a:ext cx="8892479" cy="3925824"/>
        </p:xfrm>
        <a:graphic>
          <a:graphicData uri="http://schemas.openxmlformats.org/drawingml/2006/table">
            <a:tbl>
              <a:tblPr/>
              <a:tblGrid>
                <a:gridCol w="1547663"/>
                <a:gridCol w="1512168"/>
                <a:gridCol w="1584176"/>
                <a:gridCol w="1656184"/>
                <a:gridCol w="2592288"/>
              </a:tblGrid>
              <a:tr h="1156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Ведомство, ответственное за направление запроса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Должности лиц, ответственных за направление запроса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Ведомство, ответственное за направление ответа на запрос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Должности лиц, ответственных за направление ответа на запрос***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Описание запроса подготовлено на основании данных Реестр МВ*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710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наименование ведомства, ответственного за направление запроса.</a:t>
                      </a: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должности лиц, ответственных за направление запроса.</a:t>
                      </a: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Укажите наименование ведомства, ответственного за подготовку ответа на запрос.</a:t>
                      </a: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должности лиц, ответственных за направление ответа на запрос.</a:t>
                      </a: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Введите код: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1 - если данный запрос внесён в Реестр МВ, и заполнение форм А4, А5 и А6 осуществлялось на основании сведений из Реестра МВ,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2 - если данный запрос отсутствует в Реестре МВ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 – если есть в Реестре МВ Смоленской обл.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79512" y="241484"/>
            <a:ext cx="87849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А.4.1. «Описание запроса: общее описание»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4644008" y="1879644"/>
            <a:ext cx="971600" cy="244017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496" y="899542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8368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8488" y="899525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13294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00105" y="899525"/>
            <a:ext cx="1008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77473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45621" y="899525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869756" y="899525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79511" y="2204864"/>
          <a:ext cx="8712970" cy="4585451"/>
        </p:xfrm>
        <a:graphic>
          <a:graphicData uri="http://schemas.openxmlformats.org/drawingml/2006/table">
            <a:tbl>
              <a:tblPr/>
              <a:tblGrid>
                <a:gridCol w="897348"/>
                <a:gridCol w="3135101"/>
                <a:gridCol w="4680521"/>
              </a:tblGrid>
              <a:tr h="4783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 запрашиваемого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документа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(совокупности сведений)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Скопируйте из таблицы 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А.3. Перечень запросов.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72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Способы удостоверения лица, направившего запрос, и неизменности запроса 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A1A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Таким способом, например, может являться ЭЦП, логин-пароль в системе СМЭВ, собственноручная подпись на бумажном документе.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1A1A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5944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Способ направления запроса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Введите код: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1 - по каналам СМЭВ,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2 - по каналам РСМЭВ,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3 - по иным электронным каналам,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4 - по почте,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5 - по факсу,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6 - курьером, 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7 - другое или сочетание способов.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566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8.1.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Способ направления запроса, детализация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Если в предыдущем поле были проставлены коды 3 или 7, пожалуйста, развёрнуто опишите планируемый способ предоставления данных.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377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Срок направления запроса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A1A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Укажите срок направления запроса с момента начала предоставления услуги</a:t>
                      </a:r>
                    </a:p>
                  </a:txBody>
                  <a:tcPr marL="8538" marR="8538" marT="8538" marB="0" anchor="ctr">
                    <a:lnL w="6350" cap="flat" cmpd="sng" algn="ctr">
                      <a:solidFill>
                        <a:srgbClr val="1A1A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79512" y="241484"/>
            <a:ext cx="87849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А.4.2. «Описание запроса: состав сведений»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4644008" y="1879644"/>
            <a:ext cx="971600" cy="244017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496" y="899542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8368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8488" y="899525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13294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00105" y="899525"/>
            <a:ext cx="1008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77473" y="89952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45621" y="899525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869756" y="899525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44024" y="2204864"/>
          <a:ext cx="8820464" cy="4415639"/>
        </p:xfrm>
        <a:graphic>
          <a:graphicData uri="http://schemas.openxmlformats.org/drawingml/2006/table">
            <a:tbl>
              <a:tblPr/>
              <a:tblGrid>
                <a:gridCol w="325130"/>
                <a:gridCol w="1415889"/>
                <a:gridCol w="1415889"/>
                <a:gridCol w="1415889"/>
                <a:gridCol w="1415889"/>
                <a:gridCol w="1415889"/>
                <a:gridCol w="1415889"/>
              </a:tblGrid>
              <a:tr h="7526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Описание сведений, передаваемых в составе запроса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Тип данных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Источник данных*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18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Перечислите все данные, необходимые для выполнения запроса и передаваемые в составе запроса. Данные, передаваемые в составе различных полей, опишите раздельно. Например, запрос может содержать сведения о заявителе и включать поля: СНИЛС, место жительства,...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Введите код: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1 - значение из контролируемого справочника,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2 - неконтролируемое значение, 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3 - ссылка на приложенные материалы (например, к запросу могут быть приложены фотографии заявителя),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4 - описание приложенных материалов. 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Если выбран код 1, укажите наименование справочника.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Если выбран код 4, опишите тип и объём данных (например, формат, число и предельный объём файлов или наименование прилагаемого документа: акт, выписка).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Введите код: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1 - данные представлены заявителем в составе заявления;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2 - данные хранятся в АИС ведомства, ответственного за предоставление услуги;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3 - данные хранятся в ведомстве, ответственном за предоставление услуги в составе бумажных документов (картотек),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4 - данные получены в ходе МВ.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Если выбраны коды 2 или 3, укажите полное наименование НПА, устанавливающего ведение соответствующего государственного информационного ресурса.  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Если выбран код 4, укажите номер и наименование запроса, в рамках которого получены указанные данные.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Если данные хранятся в АИС,  укажите её наименование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664155" y="-27384"/>
            <a:ext cx="55721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Б.1. «</a:t>
            </a:r>
            <a:r>
              <a:rPr lang="ru-RU" sz="2800" b="1" dirty="0" smtClean="0">
                <a:solidFill>
                  <a:schemeClr val="bg1"/>
                </a:solidFill>
              </a:rPr>
              <a:t>План внесения изменений в правовые акты</a:t>
            </a:r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6760233" y="1916832"/>
            <a:ext cx="971600" cy="36004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496" y="98074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8368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8488" y="980728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13294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00105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77473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45621" y="980728"/>
            <a:ext cx="1054768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869756" y="980728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107503" y="2348880"/>
          <a:ext cx="8856986" cy="3384376"/>
        </p:xfrm>
        <a:graphic>
          <a:graphicData uri="http://schemas.openxmlformats.org/drawingml/2006/table">
            <a:tbl>
              <a:tblPr/>
              <a:tblGrid>
                <a:gridCol w="569581"/>
                <a:gridCol w="1787749"/>
                <a:gridCol w="1557162"/>
                <a:gridCol w="1557162"/>
                <a:gridCol w="1432221"/>
                <a:gridCol w="1953111"/>
              </a:tblGrid>
              <a:tr h="16921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акта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Номера статей и пунктов, подлежащих изменению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изменений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 исполнения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Ответственный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921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наименование акта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номера статей и пунктов, подлежащих изменению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Указать, какие изменения необходимо внести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дату исполнения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Ф.И.О., должность ответственного лица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03" marR="682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Прямоугольник 21"/>
          <p:cNvSpPr>
            <a:spLocks noChangeArrowheads="1"/>
          </p:cNvSpPr>
          <p:nvPr/>
        </p:nvSpPr>
        <p:spPr bwMode="auto">
          <a:xfrm>
            <a:off x="-36512" y="5715016"/>
            <a:ext cx="918051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210fz.ru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      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reestr.210fz.ru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664155" y="-27384"/>
            <a:ext cx="55721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В. «</a:t>
            </a:r>
            <a:r>
              <a:rPr lang="ru-RU" sz="2800" b="1" dirty="0" smtClean="0">
                <a:solidFill>
                  <a:schemeClr val="bg1"/>
                </a:solidFill>
              </a:rPr>
              <a:t>План технической реализации услуги</a:t>
            </a:r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7920880" y="1916832"/>
            <a:ext cx="971600" cy="28803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496" y="98074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8368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8488" y="980728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13294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00105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77473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45621" y="980728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869756" y="980728"/>
            <a:ext cx="1162271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40704" y="2348880"/>
          <a:ext cx="8723783" cy="3384376"/>
        </p:xfrm>
        <a:graphic>
          <a:graphicData uri="http://schemas.openxmlformats.org/drawingml/2006/table">
            <a:tbl>
              <a:tblPr/>
              <a:tblGrid>
                <a:gridCol w="251729"/>
                <a:gridCol w="1551624"/>
                <a:gridCol w="1312524"/>
                <a:gridCol w="1670333"/>
                <a:gridCol w="913238"/>
                <a:gridCol w="1234453"/>
                <a:gridCol w="1789882"/>
              </a:tblGrid>
              <a:tr h="1579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мероприятия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работ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запроса, в рамках реализации которого проводится мероприятие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Дата начала работ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Дата завершения работ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Ответственный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5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наименование мероприятия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содержание работ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наименование запроса, в рамках реализации которого проводится мероприятие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дату начала работ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дату завершения работ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Ф.И.О., должность ответственного лица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18" marR="635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Прямоугольник 21"/>
          <p:cNvSpPr>
            <a:spLocks noChangeArrowheads="1"/>
          </p:cNvSpPr>
          <p:nvPr/>
        </p:nvSpPr>
        <p:spPr bwMode="auto">
          <a:xfrm>
            <a:off x="-36512" y="5715016"/>
            <a:ext cx="918051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210fz.ru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      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reestr.210fz.ru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14338" name="Рисунок 7" descr="на презентацию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395288" y="1341438"/>
            <a:ext cx="8229600" cy="3887787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Организация межведомственного взаимодействия органов исполнительной власти Смоленской области с федеральными органами исполнительной власти и органами местного самоуправления муниципальных образований в целях оказания государственных услуг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40" name="Прямоугольник 21"/>
          <p:cNvSpPr>
            <a:spLocks noChangeArrowheads="1"/>
          </p:cNvSpPr>
          <p:nvPr/>
        </p:nvSpPr>
        <p:spPr bwMode="auto">
          <a:xfrm>
            <a:off x="-36512" y="5715016"/>
            <a:ext cx="918051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210fz.ru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      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reestr.210fz.ru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19458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1"/>
          <p:cNvSpPr>
            <a:spLocks noChangeArrowheads="1"/>
          </p:cNvSpPr>
          <p:nvPr/>
        </p:nvSpPr>
        <p:spPr bwMode="auto">
          <a:xfrm>
            <a:off x="714348" y="5715016"/>
            <a:ext cx="807246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         210fz.ru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00192" y="2276873"/>
            <a:ext cx="2664296" cy="1754326"/>
          </a:xfrm>
          <a:prstGeom prst="rect">
            <a:avLst/>
          </a:prstGeom>
          <a:solidFill>
            <a:schemeClr val="bg1"/>
          </a:solidFill>
          <a:effectLst>
            <a:outerShdw blurRad="571500" dist="50800" dir="5400000" sx="121000" sy="121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Ссылка на сайт методической поддержки:</a:t>
            </a:r>
          </a:p>
          <a:p>
            <a:r>
              <a:rPr lang="ru-RU" dirty="0" smtClean="0"/>
              <a:t>«Государственные услуги для граждан и организаций»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836712"/>
            <a:ext cx="5913448" cy="316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037" y="3861050"/>
            <a:ext cx="5904656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Скругленная прямоугольная выноска 41"/>
          <p:cNvSpPr/>
          <p:nvPr/>
        </p:nvSpPr>
        <p:spPr>
          <a:xfrm>
            <a:off x="4860032" y="3789041"/>
            <a:ext cx="936104" cy="360040"/>
          </a:xfrm>
          <a:prstGeom prst="wedgeRoundRectCallout">
            <a:avLst>
              <a:gd name="adj1" fmla="val 95706"/>
              <a:gd name="adj2" fmla="val -177553"/>
              <a:gd name="adj3" fmla="val 16667"/>
            </a:avLst>
          </a:prstGeom>
          <a:noFill/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Прямоугольник 67"/>
          <p:cNvSpPr/>
          <p:nvPr/>
        </p:nvSpPr>
        <p:spPr>
          <a:xfrm>
            <a:off x="3923928" y="1412776"/>
            <a:ext cx="5040560" cy="4536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539552" y="3131676"/>
            <a:ext cx="864096" cy="504056"/>
            <a:chOff x="539552" y="1124744"/>
            <a:chExt cx="864096" cy="504056"/>
          </a:xfrm>
          <a:solidFill>
            <a:schemeClr val="tx2">
              <a:lumMod val="20000"/>
              <a:lumOff val="80000"/>
            </a:schemeClr>
          </a:solidFill>
          <a:effectLst>
            <a:outerShdw blurRad="50800" dist="50800" dir="5400000" sx="132000" sy="132000" algn="ctr" rotWithShape="0">
              <a:schemeClr val="tx2">
                <a:lumMod val="60000"/>
                <a:lumOff val="40000"/>
              </a:schemeClr>
            </a:outerShdw>
          </a:effectLst>
        </p:grpSpPr>
        <p:sp>
          <p:nvSpPr>
            <p:cNvPr id="4" name="Прямоугольник 3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ФОИВ</a:t>
              </a:r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539552" y="3707740"/>
            <a:ext cx="864096" cy="504056"/>
            <a:chOff x="539552" y="1124744"/>
            <a:chExt cx="864096" cy="504056"/>
          </a:xfrm>
          <a:solidFill>
            <a:schemeClr val="tx2">
              <a:lumMod val="20000"/>
              <a:lumOff val="80000"/>
            </a:schemeClr>
          </a:solidFill>
          <a:effectLst>
            <a:outerShdw blurRad="50800" dist="50800" dir="5400000" sx="132000" sy="132000" algn="ctr" rotWithShape="0">
              <a:schemeClr val="tx2">
                <a:lumMod val="60000"/>
                <a:lumOff val="40000"/>
              </a:schemeClr>
            </a:outerShdw>
          </a:effectLst>
        </p:grpSpPr>
        <p:sp>
          <p:nvSpPr>
            <p:cNvPr id="8" name="Прямоугольник 7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ФОИВ</a:t>
              </a:r>
            </a:p>
          </p:txBody>
        </p:sp>
      </p:grpSp>
      <p:grpSp>
        <p:nvGrpSpPr>
          <p:cNvPr id="6" name="Группа 9"/>
          <p:cNvGrpSpPr/>
          <p:nvPr/>
        </p:nvGrpSpPr>
        <p:grpSpPr>
          <a:xfrm>
            <a:off x="539552" y="4283804"/>
            <a:ext cx="864096" cy="504056"/>
            <a:chOff x="539552" y="1124744"/>
            <a:chExt cx="864096" cy="504056"/>
          </a:xfrm>
          <a:solidFill>
            <a:schemeClr val="tx2">
              <a:lumMod val="20000"/>
              <a:lumOff val="80000"/>
            </a:schemeClr>
          </a:solidFill>
          <a:effectLst>
            <a:outerShdw blurRad="50800" dist="50800" dir="5400000" sx="132000" sy="132000" algn="ctr" rotWithShape="0">
              <a:schemeClr val="tx2">
                <a:lumMod val="60000"/>
                <a:lumOff val="40000"/>
              </a:schemeClr>
            </a:outerShdw>
          </a:effectLst>
        </p:grpSpPr>
        <p:sp>
          <p:nvSpPr>
            <p:cNvPr id="11" name="Прямоугольник 10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ФОИВ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763688" y="4221088"/>
            <a:ext cx="15121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Министерство</a:t>
            </a:r>
          </a:p>
          <a:p>
            <a:pPr algn="ctr"/>
            <a:r>
              <a:rPr lang="ru-RU" sz="1200" dirty="0" smtClean="0"/>
              <a:t>экономического</a:t>
            </a:r>
          </a:p>
          <a:p>
            <a:pPr algn="ctr"/>
            <a:r>
              <a:rPr lang="ru-RU" sz="1200" dirty="0" smtClean="0"/>
              <a:t>развития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68144" y="4355812"/>
            <a:ext cx="13681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Методолог</a:t>
            </a:r>
          </a:p>
        </p:txBody>
      </p:sp>
      <p:grpSp>
        <p:nvGrpSpPr>
          <p:cNvPr id="25" name="Группа 39"/>
          <p:cNvGrpSpPr/>
          <p:nvPr/>
        </p:nvGrpSpPr>
        <p:grpSpPr>
          <a:xfrm>
            <a:off x="1619672" y="5363924"/>
            <a:ext cx="2088233" cy="432048"/>
            <a:chOff x="539552" y="1124743"/>
            <a:chExt cx="871610" cy="844530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39552" y="1124743"/>
              <a:ext cx="864096" cy="84453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77121" y="1124743"/>
              <a:ext cx="834041" cy="721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Правительство</a:t>
              </a:r>
            </a:p>
          </p:txBody>
        </p:sp>
      </p:grpSp>
      <p:grpSp>
        <p:nvGrpSpPr>
          <p:cNvPr id="28" name="Группа 42"/>
          <p:cNvGrpSpPr/>
          <p:nvPr/>
        </p:nvGrpSpPr>
        <p:grpSpPr>
          <a:xfrm>
            <a:off x="5652120" y="5013176"/>
            <a:ext cx="1728192" cy="801380"/>
            <a:chOff x="539552" y="1124743"/>
            <a:chExt cx="864096" cy="904852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44" name="Прямоугольник 43"/>
            <p:cNvSpPr/>
            <p:nvPr/>
          </p:nvSpPr>
          <p:spPr>
            <a:xfrm>
              <a:off x="539552" y="1124743"/>
              <a:ext cx="864096" cy="904852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9552" y="1196752"/>
              <a:ext cx="864096" cy="77350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Рабочая группа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796136" y="899428"/>
            <a:ext cx="3384376" cy="46166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ОИВ </a:t>
            </a:r>
            <a:r>
              <a:rPr lang="ru-RU" sz="2400" b="1" dirty="0" smtClean="0">
                <a:solidFill>
                  <a:schemeClr val="bg1"/>
                </a:solidFill>
              </a:rPr>
              <a:t>– потребитель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31" name="Группа 12"/>
          <p:cNvGrpSpPr/>
          <p:nvPr/>
        </p:nvGrpSpPr>
        <p:grpSpPr>
          <a:xfrm>
            <a:off x="1691680" y="1475492"/>
            <a:ext cx="1728192" cy="1080120"/>
            <a:chOff x="500275" y="1124743"/>
            <a:chExt cx="942650" cy="713839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49" name="Прямоугольник 48"/>
            <p:cNvSpPr/>
            <p:nvPr/>
          </p:nvSpPr>
          <p:spPr>
            <a:xfrm>
              <a:off x="539552" y="1124743"/>
              <a:ext cx="864096" cy="713839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00275" y="1196751"/>
              <a:ext cx="942650" cy="61021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Портал методической поддержки</a:t>
              </a:r>
            </a:p>
          </p:txBody>
        </p:sp>
      </p:grpSp>
      <p:sp>
        <p:nvSpPr>
          <p:cNvPr id="55" name="Стрелка вправо 54"/>
          <p:cNvSpPr/>
          <p:nvPr/>
        </p:nvSpPr>
        <p:spPr>
          <a:xfrm rot="16200000">
            <a:off x="2015716" y="3023664"/>
            <a:ext cx="1152128" cy="36004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6" name="Стрелка вправо 55"/>
          <p:cNvSpPr/>
          <p:nvPr/>
        </p:nvSpPr>
        <p:spPr>
          <a:xfrm rot="18896512">
            <a:off x="1339870" y="2886170"/>
            <a:ext cx="792088" cy="14835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 rot="18147908">
            <a:off x="1169305" y="3201211"/>
            <a:ext cx="1441456" cy="148963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57"/>
          <p:cNvSpPr/>
          <p:nvPr/>
        </p:nvSpPr>
        <p:spPr>
          <a:xfrm rot="17631391" flipV="1">
            <a:off x="967427" y="3578722"/>
            <a:ext cx="2160805" cy="155221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 rot="13309433">
            <a:off x="3224409" y="2886169"/>
            <a:ext cx="792088" cy="14835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право 62"/>
          <p:cNvSpPr/>
          <p:nvPr/>
        </p:nvSpPr>
        <p:spPr>
          <a:xfrm rot="14432056">
            <a:off x="2783824" y="3238795"/>
            <a:ext cx="1441456" cy="148963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право 63"/>
          <p:cNvSpPr/>
          <p:nvPr/>
        </p:nvSpPr>
        <p:spPr>
          <a:xfrm rot="14808519" flipV="1">
            <a:off x="2274712" y="3614577"/>
            <a:ext cx="2160805" cy="155221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низ 66"/>
          <p:cNvSpPr/>
          <p:nvPr/>
        </p:nvSpPr>
        <p:spPr>
          <a:xfrm>
            <a:off x="2267744" y="4941168"/>
            <a:ext cx="576064" cy="350748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251519" y="6444044"/>
            <a:ext cx="7357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Распоряжение правительства о создании сервиса</a:t>
            </a:r>
            <a:endParaRPr lang="ru-RU" b="1" dirty="0"/>
          </a:p>
        </p:txBody>
      </p:sp>
      <p:sp>
        <p:nvSpPr>
          <p:cNvPr id="59" name="Стрелка вправо 58"/>
          <p:cNvSpPr/>
          <p:nvPr/>
        </p:nvSpPr>
        <p:spPr>
          <a:xfrm rot="9139664">
            <a:off x="3268594" y="4043254"/>
            <a:ext cx="584482" cy="197419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0" name="Стрелка вправо 59"/>
          <p:cNvSpPr/>
          <p:nvPr/>
        </p:nvSpPr>
        <p:spPr>
          <a:xfrm rot="11316906">
            <a:off x="1499731" y="3557021"/>
            <a:ext cx="2300106" cy="15317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1" name="Стрелка вправо 60"/>
          <p:cNvSpPr/>
          <p:nvPr/>
        </p:nvSpPr>
        <p:spPr>
          <a:xfrm rot="14655133">
            <a:off x="919730" y="4288891"/>
            <a:ext cx="1944216" cy="216024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Двойная стрелка влево/вправо 64"/>
          <p:cNvSpPr/>
          <p:nvPr/>
        </p:nvSpPr>
        <p:spPr>
          <a:xfrm rot="1595107">
            <a:off x="4895960" y="3968786"/>
            <a:ext cx="936104" cy="386425"/>
          </a:xfrm>
          <a:prstGeom prst="left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>
            <a:off x="179512" y="899428"/>
            <a:ext cx="3096344" cy="46166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ФОИВ - поставщик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51520" y="5939988"/>
            <a:ext cx="638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Перечень документов согласовывается с методологом</a:t>
            </a:r>
            <a:endParaRPr lang="ru-RU" dirty="0"/>
          </a:p>
        </p:txBody>
      </p:sp>
      <p:sp>
        <p:nvSpPr>
          <p:cNvPr id="75" name="TextBox 74"/>
          <p:cNvSpPr txBox="1"/>
          <p:nvPr/>
        </p:nvSpPr>
        <p:spPr>
          <a:xfrm>
            <a:off x="251519" y="6011996"/>
            <a:ext cx="5093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 ТКМВ передается в ФОИВ и МЭР</a:t>
            </a:r>
            <a:endParaRPr lang="ru-RU" dirty="0"/>
          </a:p>
        </p:txBody>
      </p:sp>
      <p:sp>
        <p:nvSpPr>
          <p:cNvPr id="76" name="TextBox 75"/>
          <p:cNvSpPr txBox="1"/>
          <p:nvPr/>
        </p:nvSpPr>
        <p:spPr>
          <a:xfrm>
            <a:off x="251520" y="6084004"/>
            <a:ext cx="88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Предварительное урегулирование, публикация проекта ТКМВ на портале (3 дня)</a:t>
            </a:r>
            <a:endParaRPr lang="ru-RU" dirty="0"/>
          </a:p>
        </p:txBody>
      </p:sp>
      <p:sp>
        <p:nvSpPr>
          <p:cNvPr id="77" name="TextBox 76"/>
          <p:cNvSpPr txBox="1"/>
          <p:nvPr/>
        </p:nvSpPr>
        <p:spPr>
          <a:xfrm>
            <a:off x="251519" y="6156012"/>
            <a:ext cx="6468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Сбор предложений, обобщение предложений (12 дней)</a:t>
            </a:r>
            <a:endParaRPr lang="ru-RU" dirty="0"/>
          </a:p>
        </p:txBody>
      </p:sp>
      <p:sp>
        <p:nvSpPr>
          <p:cNvPr id="78" name="Стрелка вправо 77"/>
          <p:cNvSpPr/>
          <p:nvPr/>
        </p:nvSpPr>
        <p:spPr>
          <a:xfrm rot="2994865">
            <a:off x="1339746" y="3712208"/>
            <a:ext cx="873884" cy="171693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251519" y="6228020"/>
            <a:ext cx="4365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Заполняет свою часть ТКМВ (5 дней) </a:t>
            </a:r>
            <a:endParaRPr lang="ru-RU" dirty="0"/>
          </a:p>
        </p:txBody>
      </p:sp>
      <p:sp>
        <p:nvSpPr>
          <p:cNvPr id="80" name="TextBox 79"/>
          <p:cNvSpPr txBox="1"/>
          <p:nvPr/>
        </p:nvSpPr>
        <p:spPr>
          <a:xfrm>
            <a:off x="251520" y="6300028"/>
            <a:ext cx="8651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Одобрение ТКМВ, подготовка распоряжения правительства (5 дней)</a:t>
            </a:r>
            <a:endParaRPr lang="ru-RU" dirty="0"/>
          </a:p>
        </p:txBody>
      </p:sp>
      <p:pic>
        <p:nvPicPr>
          <p:cNvPr id="69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Стрелка вправо 80"/>
          <p:cNvSpPr/>
          <p:nvPr/>
        </p:nvSpPr>
        <p:spPr>
          <a:xfrm>
            <a:off x="3347864" y="1052736"/>
            <a:ext cx="2160240" cy="360000"/>
          </a:xfrm>
          <a:prstGeom prst="rightArrow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50800" dir="5400000" algn="ctr" rotWithShape="0">
              <a:schemeClr val="accent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3" name="Стрелка влево 82"/>
          <p:cNvSpPr/>
          <p:nvPr/>
        </p:nvSpPr>
        <p:spPr>
          <a:xfrm>
            <a:off x="3275856" y="692696"/>
            <a:ext cx="2160240" cy="360000"/>
          </a:xfrm>
          <a:prstGeom prst="leftArrow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50800" dir="5400000" algn="ctr" rotWithShape="0">
              <a:schemeClr val="accent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запрос</a:t>
            </a:r>
          </a:p>
        </p:txBody>
      </p:sp>
      <p:grpSp>
        <p:nvGrpSpPr>
          <p:cNvPr id="84" name="Группа 5"/>
          <p:cNvGrpSpPr/>
          <p:nvPr/>
        </p:nvGrpSpPr>
        <p:grpSpPr>
          <a:xfrm>
            <a:off x="3995936" y="3140968"/>
            <a:ext cx="864096" cy="504056"/>
            <a:chOff x="539552" y="1124744"/>
            <a:chExt cx="864096" cy="504056"/>
          </a:xfrm>
          <a:solidFill>
            <a:srgbClr val="00B0F0"/>
          </a:solidFill>
        </p:grpSpPr>
        <p:sp>
          <p:nvSpPr>
            <p:cNvPr id="85" name="Прямоугольник 84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ОИВ</a:t>
              </a:r>
            </a:p>
          </p:txBody>
        </p:sp>
      </p:grpSp>
      <p:grpSp>
        <p:nvGrpSpPr>
          <p:cNvPr id="87" name="Группа 6"/>
          <p:cNvGrpSpPr/>
          <p:nvPr/>
        </p:nvGrpSpPr>
        <p:grpSpPr>
          <a:xfrm>
            <a:off x="3995936" y="3717032"/>
            <a:ext cx="864096" cy="504056"/>
            <a:chOff x="539552" y="1124744"/>
            <a:chExt cx="864096" cy="504056"/>
          </a:xfrm>
          <a:solidFill>
            <a:srgbClr val="00B0F0"/>
          </a:solidFill>
        </p:grpSpPr>
        <p:sp>
          <p:nvSpPr>
            <p:cNvPr id="88" name="Прямоугольник 87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ОИВ</a:t>
              </a:r>
            </a:p>
          </p:txBody>
        </p:sp>
      </p:grpSp>
      <p:grpSp>
        <p:nvGrpSpPr>
          <p:cNvPr id="90" name="Группа 9"/>
          <p:cNvGrpSpPr/>
          <p:nvPr/>
        </p:nvGrpSpPr>
        <p:grpSpPr>
          <a:xfrm>
            <a:off x="3995936" y="4293096"/>
            <a:ext cx="864096" cy="504056"/>
            <a:chOff x="539552" y="1124744"/>
            <a:chExt cx="864096" cy="504056"/>
          </a:xfrm>
          <a:solidFill>
            <a:srgbClr val="00B0F0"/>
          </a:solidFill>
        </p:grpSpPr>
        <p:sp>
          <p:nvSpPr>
            <p:cNvPr id="91" name="Прямоугольник 90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ОИВ</a:t>
              </a:r>
            </a:p>
          </p:txBody>
        </p:sp>
      </p:grpSp>
      <p:grpSp>
        <p:nvGrpSpPr>
          <p:cNvPr id="93" name="Группа 12"/>
          <p:cNvGrpSpPr/>
          <p:nvPr/>
        </p:nvGrpSpPr>
        <p:grpSpPr>
          <a:xfrm>
            <a:off x="5724128" y="1484784"/>
            <a:ext cx="1728192" cy="1080120"/>
            <a:chOff x="500275" y="1124743"/>
            <a:chExt cx="942650" cy="713839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94" name="Прямоугольник 93"/>
            <p:cNvSpPr/>
            <p:nvPr/>
          </p:nvSpPr>
          <p:spPr>
            <a:xfrm>
              <a:off x="539552" y="1124743"/>
              <a:ext cx="864096" cy="713839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00275" y="1196751"/>
              <a:ext cx="942650" cy="61021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Сайт</a:t>
              </a:r>
            </a:p>
            <a:p>
              <a:pPr algn="ctr"/>
              <a:r>
                <a:rPr lang="ru-RU" dirty="0" smtClean="0"/>
                <a:t>методической поддержки</a:t>
              </a:r>
            </a:p>
          </p:txBody>
        </p:sp>
      </p:grpSp>
      <p:grpSp>
        <p:nvGrpSpPr>
          <p:cNvPr id="96" name="Группа 5"/>
          <p:cNvGrpSpPr/>
          <p:nvPr/>
        </p:nvGrpSpPr>
        <p:grpSpPr>
          <a:xfrm>
            <a:off x="7956376" y="3140968"/>
            <a:ext cx="864096" cy="504056"/>
            <a:chOff x="539552" y="1124744"/>
            <a:chExt cx="864096" cy="50405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97" name="Прямоугольник 96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ОМСУ</a:t>
              </a:r>
            </a:p>
          </p:txBody>
        </p:sp>
      </p:grpSp>
      <p:grpSp>
        <p:nvGrpSpPr>
          <p:cNvPr id="99" name="Группа 6"/>
          <p:cNvGrpSpPr/>
          <p:nvPr/>
        </p:nvGrpSpPr>
        <p:grpSpPr>
          <a:xfrm>
            <a:off x="7956376" y="3717032"/>
            <a:ext cx="864096" cy="504056"/>
            <a:chOff x="539552" y="1124744"/>
            <a:chExt cx="864096" cy="50405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00" name="Прямоугольник 99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ОМСУ</a:t>
              </a:r>
            </a:p>
          </p:txBody>
        </p:sp>
      </p:grpSp>
      <p:grpSp>
        <p:nvGrpSpPr>
          <p:cNvPr id="102" name="Группа 9"/>
          <p:cNvGrpSpPr/>
          <p:nvPr/>
        </p:nvGrpSpPr>
        <p:grpSpPr>
          <a:xfrm>
            <a:off x="7956376" y="4293096"/>
            <a:ext cx="864096" cy="504056"/>
            <a:chOff x="539552" y="1124744"/>
            <a:chExt cx="864096" cy="50405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03" name="Прямоугольник 102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ОМСУ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7" grpId="0" animBg="1"/>
      <p:bldP spid="67" grpId="1" animBg="1"/>
      <p:bldP spid="70" grpId="0"/>
      <p:bldP spid="59" grpId="0" animBg="1"/>
      <p:bldP spid="59" grpId="1" animBg="1"/>
      <p:bldP spid="60" grpId="0" animBg="1"/>
      <p:bldP spid="60" grpId="1" animBg="1"/>
      <p:bldP spid="61" grpId="0" animBg="1"/>
      <p:bldP spid="65" grpId="0" animBg="1"/>
      <p:bldP spid="65" grpId="1" animBg="1"/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78" grpId="0" animBg="1"/>
      <p:bldP spid="78" grpId="1" animBg="1"/>
      <p:bldP spid="79" grpId="0"/>
      <p:bldP spid="79" grpId="1"/>
      <p:bldP spid="80" grpId="0"/>
      <p:bldP spid="80" grpId="1"/>
      <p:bldP spid="81" grpId="0" animBg="1"/>
      <p:bldP spid="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Прямоугольник 67"/>
          <p:cNvSpPr/>
          <p:nvPr/>
        </p:nvSpPr>
        <p:spPr>
          <a:xfrm>
            <a:off x="3995936" y="1412776"/>
            <a:ext cx="5040560" cy="4536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539552" y="3131676"/>
            <a:ext cx="864096" cy="504056"/>
            <a:chOff x="539552" y="1124744"/>
            <a:chExt cx="864096" cy="504056"/>
          </a:xfrm>
          <a:solidFill>
            <a:schemeClr val="tx2">
              <a:lumMod val="20000"/>
              <a:lumOff val="80000"/>
            </a:schemeClr>
          </a:solidFill>
          <a:effectLst>
            <a:outerShdw blurRad="50800" dist="50800" dir="5400000" sx="132000" sy="132000" algn="ctr" rotWithShape="0">
              <a:schemeClr val="tx2">
                <a:lumMod val="60000"/>
                <a:lumOff val="40000"/>
              </a:schemeClr>
            </a:outerShdw>
          </a:effectLst>
        </p:grpSpPr>
        <p:sp>
          <p:nvSpPr>
            <p:cNvPr id="4" name="Прямоугольник 3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ФОИВ</a:t>
              </a:r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539552" y="3707740"/>
            <a:ext cx="864096" cy="504056"/>
            <a:chOff x="539552" y="1124744"/>
            <a:chExt cx="864096" cy="504056"/>
          </a:xfrm>
          <a:solidFill>
            <a:schemeClr val="tx2">
              <a:lumMod val="20000"/>
              <a:lumOff val="80000"/>
            </a:schemeClr>
          </a:solidFill>
          <a:effectLst>
            <a:outerShdw blurRad="50800" dist="50800" dir="5400000" sx="132000" sy="132000" algn="ctr" rotWithShape="0">
              <a:schemeClr val="tx2">
                <a:lumMod val="60000"/>
                <a:lumOff val="40000"/>
              </a:schemeClr>
            </a:outerShdw>
          </a:effectLst>
        </p:grpSpPr>
        <p:sp>
          <p:nvSpPr>
            <p:cNvPr id="8" name="Прямоугольник 7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ФОИВ</a:t>
              </a:r>
            </a:p>
          </p:txBody>
        </p:sp>
      </p:grpSp>
      <p:grpSp>
        <p:nvGrpSpPr>
          <p:cNvPr id="6" name="Группа 9"/>
          <p:cNvGrpSpPr/>
          <p:nvPr/>
        </p:nvGrpSpPr>
        <p:grpSpPr>
          <a:xfrm>
            <a:off x="539552" y="4283804"/>
            <a:ext cx="864096" cy="504056"/>
            <a:chOff x="539552" y="1124744"/>
            <a:chExt cx="864096" cy="504056"/>
          </a:xfrm>
          <a:solidFill>
            <a:schemeClr val="tx2">
              <a:lumMod val="20000"/>
              <a:lumOff val="80000"/>
            </a:schemeClr>
          </a:solidFill>
          <a:effectLst>
            <a:outerShdw blurRad="50800" dist="50800" dir="5400000" sx="132000" sy="132000" algn="ctr" rotWithShape="0">
              <a:schemeClr val="tx2">
                <a:lumMod val="60000"/>
                <a:lumOff val="40000"/>
              </a:schemeClr>
            </a:outerShdw>
          </a:effectLst>
        </p:grpSpPr>
        <p:sp>
          <p:nvSpPr>
            <p:cNvPr id="11" name="Прямоугольник 10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ФОИВ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763688" y="4221088"/>
            <a:ext cx="151216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Министерство</a:t>
            </a:r>
          </a:p>
          <a:p>
            <a:pPr algn="ctr"/>
            <a:r>
              <a:rPr lang="ru-RU" sz="1200" dirty="0" smtClean="0"/>
              <a:t>экономического</a:t>
            </a:r>
          </a:p>
          <a:p>
            <a:pPr algn="ctr"/>
            <a:r>
              <a:rPr lang="ru-RU" sz="1200" dirty="0" smtClean="0"/>
              <a:t>развития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68144" y="4355812"/>
            <a:ext cx="13681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Методолог</a:t>
            </a:r>
          </a:p>
        </p:txBody>
      </p:sp>
      <p:grpSp>
        <p:nvGrpSpPr>
          <p:cNvPr id="7" name="Группа 39"/>
          <p:cNvGrpSpPr/>
          <p:nvPr/>
        </p:nvGrpSpPr>
        <p:grpSpPr>
          <a:xfrm>
            <a:off x="1619672" y="5363924"/>
            <a:ext cx="2088233" cy="432048"/>
            <a:chOff x="539552" y="1124743"/>
            <a:chExt cx="871610" cy="844530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39552" y="1124743"/>
              <a:ext cx="864096" cy="84453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77121" y="1124743"/>
              <a:ext cx="834041" cy="721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Правительство</a:t>
              </a:r>
            </a:p>
          </p:txBody>
        </p:sp>
      </p:grpSp>
      <p:grpSp>
        <p:nvGrpSpPr>
          <p:cNvPr id="10" name="Группа 42"/>
          <p:cNvGrpSpPr/>
          <p:nvPr/>
        </p:nvGrpSpPr>
        <p:grpSpPr>
          <a:xfrm>
            <a:off x="5652120" y="4869160"/>
            <a:ext cx="1728192" cy="801380"/>
            <a:chOff x="539552" y="1124743"/>
            <a:chExt cx="864096" cy="904852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44" name="Прямоугольник 43"/>
            <p:cNvSpPr/>
            <p:nvPr/>
          </p:nvSpPr>
          <p:spPr>
            <a:xfrm>
              <a:off x="539552" y="1124743"/>
              <a:ext cx="864096" cy="904852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9552" y="1196752"/>
              <a:ext cx="864096" cy="77350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Рабочая группа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796136" y="899428"/>
            <a:ext cx="3384376" cy="46166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ОИВ </a:t>
            </a:r>
            <a:r>
              <a:rPr lang="ru-RU" sz="2400" b="1" dirty="0" smtClean="0">
                <a:solidFill>
                  <a:schemeClr val="bg1"/>
                </a:solidFill>
              </a:rPr>
              <a:t>– потребитель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691680" y="1475492"/>
            <a:ext cx="1728192" cy="1080120"/>
            <a:chOff x="500275" y="1124743"/>
            <a:chExt cx="942650" cy="713839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49" name="Прямоугольник 48"/>
            <p:cNvSpPr/>
            <p:nvPr/>
          </p:nvSpPr>
          <p:spPr>
            <a:xfrm>
              <a:off x="539552" y="1124743"/>
              <a:ext cx="864096" cy="713839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00275" y="1196751"/>
              <a:ext cx="942650" cy="61021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Портал методической поддержки</a:t>
              </a:r>
            </a:p>
          </p:txBody>
        </p:sp>
      </p:grpSp>
      <p:sp>
        <p:nvSpPr>
          <p:cNvPr id="55" name="Стрелка вправо 54"/>
          <p:cNvSpPr/>
          <p:nvPr/>
        </p:nvSpPr>
        <p:spPr>
          <a:xfrm rot="16200000">
            <a:off x="5976156" y="3320988"/>
            <a:ext cx="1152128" cy="36004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6" name="Стрелка вправо 55"/>
          <p:cNvSpPr/>
          <p:nvPr/>
        </p:nvSpPr>
        <p:spPr>
          <a:xfrm rot="2317615">
            <a:off x="4752530" y="3696963"/>
            <a:ext cx="1367133" cy="1347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 rot="1118487">
            <a:off x="4893636" y="4133153"/>
            <a:ext cx="979967" cy="126683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57"/>
          <p:cNvSpPr/>
          <p:nvPr/>
        </p:nvSpPr>
        <p:spPr>
          <a:xfrm rot="21424367" flipV="1">
            <a:off x="4934830" y="4525381"/>
            <a:ext cx="861250" cy="131281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 rot="13309433">
            <a:off x="7112841" y="2882110"/>
            <a:ext cx="792088" cy="14835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право 62"/>
          <p:cNvSpPr/>
          <p:nvPr/>
        </p:nvSpPr>
        <p:spPr>
          <a:xfrm rot="14432056">
            <a:off x="6672256" y="3234736"/>
            <a:ext cx="1441456" cy="148963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право 63"/>
          <p:cNvSpPr/>
          <p:nvPr/>
        </p:nvSpPr>
        <p:spPr>
          <a:xfrm rot="14808519" flipV="1">
            <a:off x="6163144" y="3610518"/>
            <a:ext cx="2160805" cy="155221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>
            <a:off x="179512" y="899428"/>
            <a:ext cx="3240360" cy="46166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ОМСУ - поставщики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51520" y="593998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Представляют проекты ТКМВ</a:t>
            </a:r>
            <a:endParaRPr lang="ru-RU" dirty="0"/>
          </a:p>
        </p:txBody>
      </p:sp>
      <p:pic>
        <p:nvPicPr>
          <p:cNvPr id="69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Стрелка вправо 80"/>
          <p:cNvSpPr/>
          <p:nvPr/>
        </p:nvSpPr>
        <p:spPr>
          <a:xfrm>
            <a:off x="3347864" y="1052736"/>
            <a:ext cx="2160240" cy="360000"/>
          </a:xfrm>
          <a:prstGeom prst="rightArrow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50800" dir="5400000" algn="ctr" rotWithShape="0">
              <a:schemeClr val="accent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3" name="Стрелка влево 82"/>
          <p:cNvSpPr/>
          <p:nvPr/>
        </p:nvSpPr>
        <p:spPr>
          <a:xfrm>
            <a:off x="3275856" y="692696"/>
            <a:ext cx="2160240" cy="360000"/>
          </a:xfrm>
          <a:prstGeom prst="leftArrow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50800" dir="5400000" algn="ctr" rotWithShape="0">
              <a:schemeClr val="accent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запрос</a:t>
            </a:r>
          </a:p>
        </p:txBody>
      </p:sp>
      <p:grpSp>
        <p:nvGrpSpPr>
          <p:cNvPr id="14" name="Группа 5"/>
          <p:cNvGrpSpPr/>
          <p:nvPr/>
        </p:nvGrpSpPr>
        <p:grpSpPr>
          <a:xfrm>
            <a:off x="3995936" y="3140968"/>
            <a:ext cx="864096" cy="504056"/>
            <a:chOff x="539552" y="1124744"/>
            <a:chExt cx="864096" cy="504056"/>
          </a:xfrm>
          <a:solidFill>
            <a:srgbClr val="00B0F0"/>
          </a:solidFill>
        </p:grpSpPr>
        <p:sp>
          <p:nvSpPr>
            <p:cNvPr id="85" name="Прямоугольник 84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ОИВ</a:t>
              </a:r>
            </a:p>
          </p:txBody>
        </p:sp>
      </p:grpSp>
      <p:grpSp>
        <p:nvGrpSpPr>
          <p:cNvPr id="16" name="Группа 6"/>
          <p:cNvGrpSpPr/>
          <p:nvPr/>
        </p:nvGrpSpPr>
        <p:grpSpPr>
          <a:xfrm>
            <a:off x="3995936" y="3717032"/>
            <a:ext cx="864096" cy="504056"/>
            <a:chOff x="539552" y="1124744"/>
            <a:chExt cx="864096" cy="504056"/>
          </a:xfrm>
          <a:solidFill>
            <a:srgbClr val="00B0F0"/>
          </a:solidFill>
        </p:grpSpPr>
        <p:sp>
          <p:nvSpPr>
            <p:cNvPr id="88" name="Прямоугольник 87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ОИВ</a:t>
              </a:r>
            </a:p>
          </p:txBody>
        </p:sp>
      </p:grpSp>
      <p:grpSp>
        <p:nvGrpSpPr>
          <p:cNvPr id="17" name="Группа 9"/>
          <p:cNvGrpSpPr/>
          <p:nvPr/>
        </p:nvGrpSpPr>
        <p:grpSpPr>
          <a:xfrm>
            <a:off x="3995936" y="4293096"/>
            <a:ext cx="864096" cy="504056"/>
            <a:chOff x="539552" y="1124744"/>
            <a:chExt cx="864096" cy="504056"/>
          </a:xfrm>
          <a:solidFill>
            <a:srgbClr val="00B0F0"/>
          </a:solidFill>
        </p:grpSpPr>
        <p:sp>
          <p:nvSpPr>
            <p:cNvPr id="91" name="Прямоугольник 90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ОИВ</a:t>
              </a:r>
            </a:p>
          </p:txBody>
        </p:sp>
      </p:grpSp>
      <p:grpSp>
        <p:nvGrpSpPr>
          <p:cNvPr id="18" name="Группа 12"/>
          <p:cNvGrpSpPr/>
          <p:nvPr/>
        </p:nvGrpSpPr>
        <p:grpSpPr>
          <a:xfrm>
            <a:off x="5724128" y="1484784"/>
            <a:ext cx="1728192" cy="1080120"/>
            <a:chOff x="500275" y="1124743"/>
            <a:chExt cx="942650" cy="713839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94" name="Прямоугольник 93"/>
            <p:cNvSpPr/>
            <p:nvPr/>
          </p:nvSpPr>
          <p:spPr>
            <a:xfrm>
              <a:off x="539552" y="1124743"/>
              <a:ext cx="864096" cy="713839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00275" y="1196751"/>
              <a:ext cx="942650" cy="61021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Сайт</a:t>
              </a:r>
            </a:p>
            <a:p>
              <a:pPr algn="ctr"/>
              <a:r>
                <a:rPr lang="ru-RU" dirty="0" smtClean="0"/>
                <a:t>методической поддержки</a:t>
              </a:r>
            </a:p>
          </p:txBody>
        </p:sp>
      </p:grpSp>
      <p:grpSp>
        <p:nvGrpSpPr>
          <p:cNvPr id="19" name="Группа 5"/>
          <p:cNvGrpSpPr/>
          <p:nvPr/>
        </p:nvGrpSpPr>
        <p:grpSpPr>
          <a:xfrm>
            <a:off x="7956376" y="3140968"/>
            <a:ext cx="864096" cy="504056"/>
            <a:chOff x="539552" y="1124744"/>
            <a:chExt cx="864096" cy="50405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97" name="Прямоугольник 96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ОМСУ</a:t>
              </a:r>
            </a:p>
          </p:txBody>
        </p:sp>
      </p:grpSp>
      <p:grpSp>
        <p:nvGrpSpPr>
          <p:cNvPr id="20" name="Группа 6"/>
          <p:cNvGrpSpPr/>
          <p:nvPr/>
        </p:nvGrpSpPr>
        <p:grpSpPr>
          <a:xfrm>
            <a:off x="7956376" y="3717032"/>
            <a:ext cx="864096" cy="504056"/>
            <a:chOff x="539552" y="1124744"/>
            <a:chExt cx="864096" cy="50405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00" name="Прямоугольник 99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ОМСУ</a:t>
              </a:r>
            </a:p>
          </p:txBody>
        </p:sp>
      </p:grpSp>
      <p:grpSp>
        <p:nvGrpSpPr>
          <p:cNvPr id="21" name="Группа 9"/>
          <p:cNvGrpSpPr/>
          <p:nvPr/>
        </p:nvGrpSpPr>
        <p:grpSpPr>
          <a:xfrm>
            <a:off x="7956376" y="4293096"/>
            <a:ext cx="864096" cy="504056"/>
            <a:chOff x="539552" y="1124744"/>
            <a:chExt cx="864096" cy="50405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03" name="Прямоугольник 102"/>
            <p:cNvSpPr/>
            <p:nvPr/>
          </p:nvSpPr>
          <p:spPr>
            <a:xfrm>
              <a:off x="539552" y="1124744"/>
              <a:ext cx="864096" cy="504056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539552" y="1196752"/>
              <a:ext cx="86409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ОМСУ</a:t>
              </a: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3995936" y="4355812"/>
            <a:ext cx="864096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ОИВ</a:t>
            </a:r>
          </a:p>
        </p:txBody>
      </p:sp>
      <p:sp>
        <p:nvSpPr>
          <p:cNvPr id="73" name="Стрелка вправо 72"/>
          <p:cNvSpPr/>
          <p:nvPr/>
        </p:nvSpPr>
        <p:spPr>
          <a:xfrm rot="18896512">
            <a:off x="4876043" y="2886233"/>
            <a:ext cx="792088" cy="14835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Стрелка вправо 81"/>
          <p:cNvSpPr/>
          <p:nvPr/>
        </p:nvSpPr>
        <p:spPr>
          <a:xfrm rot="18147908">
            <a:off x="4705478" y="3201274"/>
            <a:ext cx="1441456" cy="148963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трелка вправо 83"/>
          <p:cNvSpPr/>
          <p:nvPr/>
        </p:nvSpPr>
        <p:spPr>
          <a:xfrm rot="17631391" flipV="1">
            <a:off x="4503600" y="3578785"/>
            <a:ext cx="2160805" cy="155221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Стрелка вправо 86"/>
          <p:cNvSpPr/>
          <p:nvPr/>
        </p:nvSpPr>
        <p:spPr>
          <a:xfrm rot="17406170">
            <a:off x="6816401" y="4083025"/>
            <a:ext cx="1501093" cy="15480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трелка вправо 89"/>
          <p:cNvSpPr/>
          <p:nvPr/>
        </p:nvSpPr>
        <p:spPr>
          <a:xfrm rot="18147908">
            <a:off x="7165627" y="4504144"/>
            <a:ext cx="926657" cy="15480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Стрелка вправо 92"/>
          <p:cNvSpPr/>
          <p:nvPr/>
        </p:nvSpPr>
        <p:spPr>
          <a:xfrm rot="18883592" flipV="1">
            <a:off x="7337298" y="4756286"/>
            <a:ext cx="662093" cy="155013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TextBox 104"/>
          <p:cNvSpPr txBox="1"/>
          <p:nvPr/>
        </p:nvSpPr>
        <p:spPr>
          <a:xfrm>
            <a:off x="251520" y="602128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Публикует на сайте</a:t>
            </a:r>
            <a:endParaRPr lang="ru-RU" dirty="0"/>
          </a:p>
        </p:txBody>
      </p:sp>
      <p:sp>
        <p:nvSpPr>
          <p:cNvPr id="106" name="TextBox 105"/>
          <p:cNvSpPr txBox="1"/>
          <p:nvPr/>
        </p:nvSpPr>
        <p:spPr>
          <a:xfrm>
            <a:off x="251520" y="609329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Обсуждение и согласование</a:t>
            </a:r>
            <a:endParaRPr lang="ru-RU" dirty="0"/>
          </a:p>
        </p:txBody>
      </p:sp>
      <p:sp>
        <p:nvSpPr>
          <p:cNvPr id="107" name="TextBox 106"/>
          <p:cNvSpPr txBox="1"/>
          <p:nvPr/>
        </p:nvSpPr>
        <p:spPr>
          <a:xfrm>
            <a:off x="251520" y="616530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Анализ, подготовка перечня запросов</a:t>
            </a:r>
            <a:endParaRPr lang="ru-RU" dirty="0"/>
          </a:p>
        </p:txBody>
      </p:sp>
      <p:sp>
        <p:nvSpPr>
          <p:cNvPr id="108" name="TextBox 107"/>
          <p:cNvSpPr txBox="1"/>
          <p:nvPr/>
        </p:nvSpPr>
        <p:spPr>
          <a:xfrm>
            <a:off x="323528" y="637203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Рекомендации по созданию сервисов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74" grpId="0"/>
      <p:bldP spid="74" grpId="1"/>
      <p:bldP spid="81" grpId="0" animBg="1"/>
      <p:bldP spid="83" grpId="0" animBg="1"/>
      <p:bldP spid="73" grpId="0" animBg="1"/>
      <p:bldP spid="73" grpId="1" animBg="1"/>
      <p:bldP spid="82" grpId="0" animBg="1"/>
      <p:bldP spid="82" grpId="1" animBg="1"/>
      <p:bldP spid="84" grpId="0" animBg="1"/>
      <p:bldP spid="84" grpId="1" animBg="1"/>
      <p:bldP spid="87" grpId="0" animBg="1"/>
      <p:bldP spid="90" grpId="0" animBg="1"/>
      <p:bldP spid="93" grpId="0" animBg="1"/>
      <p:bldP spid="105" grpId="1"/>
      <p:bldP spid="105" grpId="2"/>
      <p:bldP spid="106" grpId="3"/>
      <p:bldP spid="106" grpId="4"/>
      <p:bldP spid="107" grpId="0"/>
      <p:bldP spid="107" grpId="1"/>
      <p:bldP spid="1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1796207" y="3562456"/>
            <a:ext cx="6160169" cy="11626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48135" y="3274424"/>
            <a:ext cx="6160169" cy="11626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21506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0063" y="980728"/>
            <a:ext cx="8143875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форма А.0. 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63" y="1315415"/>
            <a:ext cx="8143875" cy="9554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форма А.1. Описание услуги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	</a:t>
            </a:r>
            <a:r>
              <a:rPr lang="ru-RU" sz="1400" dirty="0" smtClean="0">
                <a:solidFill>
                  <a:schemeClr val="tx1"/>
                </a:solidFill>
              </a:rPr>
              <a:t>Таблица «А.1.1. Описание услуги: правовая база»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	Таблица «А.1.2. Описание услуги: перечень </a:t>
            </a:r>
            <a:r>
              <a:rPr lang="ru-RU" sz="1400" dirty="0" err="1" smtClean="0">
                <a:solidFill>
                  <a:schemeClr val="tx1"/>
                </a:solidFill>
              </a:rPr>
              <a:t>подуслуг</a:t>
            </a:r>
            <a:r>
              <a:rPr lang="ru-RU" sz="1400" dirty="0" smtClean="0">
                <a:solidFill>
                  <a:schemeClr val="tx1"/>
                </a:solidFill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	Таблица «А.1.3. Описание услуги: перечень входных документов»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00063" y="2318246"/>
            <a:ext cx="8143875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форма 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2636912"/>
            <a:ext cx="8143875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форма 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4868" y="2986392"/>
            <a:ext cx="6160169" cy="11626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форма А.4-5. Описание запроса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	Таблица «А.4.1. Описание запроса 1: общее описание»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	Таблица «А.5.1. Описание ответа на запроса 1: общее описание»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	Таблица «А.4.2. Описание запроса 1: состав сведений»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	Таблица «А.5.2. Описание ответа на запрос 1: состав сведений»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0063" y="4799824"/>
            <a:ext cx="8143875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форма 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63" y="5137151"/>
            <a:ext cx="8143875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форма Б.1. План внесения изменений в правовые акты Потребителя данных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515" name="Прямоугольник 28"/>
          <p:cNvSpPr>
            <a:spLocks noChangeArrowheads="1"/>
          </p:cNvSpPr>
          <p:nvPr/>
        </p:nvSpPr>
        <p:spPr bwMode="auto">
          <a:xfrm>
            <a:off x="827584" y="44624"/>
            <a:ext cx="73922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Состав технологической карты межведомственного взаимодействия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5644" y="5473241"/>
            <a:ext cx="8143875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форма Б.2. План внесения изменений в правовые акты Поставщиков данных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1927" y="5805296"/>
            <a:ext cx="8143875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форма 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980745"/>
            <a:ext cx="1008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8368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8488" y="980728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13294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00105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77473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500188" y="142875"/>
            <a:ext cx="55721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А.0. «Общие сведения»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745621" y="980728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69756" y="980728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11560" y="2708920"/>
          <a:ext cx="8064895" cy="1344149"/>
        </p:xfrm>
        <a:graphic>
          <a:graphicData uri="http://schemas.openxmlformats.org/drawingml/2006/table">
            <a:tbl>
              <a:tblPr/>
              <a:tblGrid>
                <a:gridCol w="540078"/>
                <a:gridCol w="1402657"/>
                <a:gridCol w="1421946"/>
                <a:gridCol w="1421946"/>
                <a:gridCol w="1747535"/>
                <a:gridCol w="1530733"/>
              </a:tblGrid>
              <a:tr h="1344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органа (организации)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Потребитель или Поставщик данных?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Ф.И.О. и должность ответственного лица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E–mail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Контактный телефон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11560" y="4053070"/>
          <a:ext cx="8064895" cy="1680186"/>
        </p:xfrm>
        <a:graphic>
          <a:graphicData uri="http://schemas.openxmlformats.org/drawingml/2006/table">
            <a:tbl>
              <a:tblPr/>
              <a:tblGrid>
                <a:gridCol w="540078"/>
                <a:gridCol w="1402657"/>
                <a:gridCol w="1421946"/>
                <a:gridCol w="1421946"/>
                <a:gridCol w="1747535"/>
                <a:gridCol w="1530733"/>
              </a:tblGrid>
              <a:tr h="16801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 dirty="0">
                        <a:latin typeface="Calibri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наименование ведомства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роль ведомства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Ф.И.О. должность ответственного лица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электронный адрес ответственного лица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Указать контактный телефон ответственного лица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66" marR="62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Стрелка вниз 18"/>
          <p:cNvSpPr/>
          <p:nvPr/>
        </p:nvSpPr>
        <p:spPr>
          <a:xfrm rot="19541310">
            <a:off x="493092" y="2069523"/>
            <a:ext cx="971600" cy="64807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21"/>
          <p:cNvSpPr>
            <a:spLocks noChangeArrowheads="1"/>
          </p:cNvSpPr>
          <p:nvPr/>
        </p:nvSpPr>
        <p:spPr bwMode="auto">
          <a:xfrm>
            <a:off x="-36512" y="5715016"/>
            <a:ext cx="918051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210fz.ru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      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reestr.210fz.ru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98074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8368" y="980728"/>
            <a:ext cx="1008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8488" y="980728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13294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00105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77473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664155" y="-27384"/>
            <a:ext cx="55721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А.1.1. «Описание услуги: правовая база»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745621" y="980728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69756" y="980728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467544" y="2780928"/>
          <a:ext cx="7992888" cy="785542"/>
        </p:xfrm>
        <a:graphic>
          <a:graphicData uri="http://schemas.openxmlformats.org/drawingml/2006/table">
            <a:tbl>
              <a:tblPr/>
              <a:tblGrid>
                <a:gridCol w="609480"/>
                <a:gridCol w="3691704"/>
                <a:gridCol w="3691704"/>
              </a:tblGrid>
              <a:tr h="7855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Правовые акты, в соответствии с которыми предоставляется услуга 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Противоречие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нормами ФЗ №210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467544" y="3566470"/>
          <a:ext cx="7992888" cy="1806746"/>
        </p:xfrm>
        <a:graphic>
          <a:graphicData uri="http://schemas.openxmlformats.org/drawingml/2006/table">
            <a:tbl>
              <a:tblPr/>
              <a:tblGrid>
                <a:gridCol w="609480"/>
                <a:gridCol w="3691704"/>
                <a:gridCol w="3691704"/>
              </a:tblGrid>
              <a:tr h="18067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все акты, определяющие основания предоставления услуги и порядок предоставления (включая реквизиты)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Если нормы акта вступают в прямое или косвенное в противоречие с нормами ФЗ №210, укажите номер(а) статьи(ей), содержащей указанные противоречия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" name="Стрелка вниз 26"/>
          <p:cNvSpPr/>
          <p:nvPr/>
        </p:nvSpPr>
        <p:spPr>
          <a:xfrm>
            <a:off x="1080120" y="1988840"/>
            <a:ext cx="971600" cy="64807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21"/>
          <p:cNvSpPr>
            <a:spLocks noChangeArrowheads="1"/>
          </p:cNvSpPr>
          <p:nvPr/>
        </p:nvSpPr>
        <p:spPr bwMode="auto">
          <a:xfrm>
            <a:off x="-36512" y="5715016"/>
            <a:ext cx="918051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210fz.ru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      </a:t>
            </a:r>
            <a:r>
              <a:rPr lang="ru-RU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reestr.210fz.ru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664155" y="-27384"/>
            <a:ext cx="55721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А.1.2. «Описание услуги: перечень </a:t>
            </a:r>
            <a:r>
              <a:rPr lang="ru-RU" sz="2800" b="1" dirty="0" err="1" smtClean="0">
                <a:solidFill>
                  <a:schemeClr val="bg1"/>
                </a:solidFill>
                <a:latin typeface="Calibri" pitchFamily="34" charset="0"/>
              </a:rPr>
              <a:t>подуслуг</a:t>
            </a:r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Прямоугольник 21"/>
          <p:cNvSpPr>
            <a:spLocks noChangeArrowheads="1"/>
          </p:cNvSpPr>
          <p:nvPr/>
        </p:nvSpPr>
        <p:spPr bwMode="auto">
          <a:xfrm>
            <a:off x="714348" y="5715016"/>
            <a:ext cx="807246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         210fz.ru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1080120" y="1960847"/>
            <a:ext cx="971600" cy="432048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72005" y="2420889"/>
          <a:ext cx="8964491" cy="792088"/>
        </p:xfrm>
        <a:graphic>
          <a:graphicData uri="http://schemas.openxmlformats.org/drawingml/2006/table">
            <a:tbl>
              <a:tblPr/>
              <a:tblGrid>
                <a:gridCol w="641041"/>
                <a:gridCol w="1642895"/>
                <a:gridCol w="1762861"/>
                <a:gridCol w="1685936"/>
                <a:gridCol w="3231758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подуслуги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 предоставления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подуслуги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Тип получателя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Платность предоставления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подуслуги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72005" y="3162630"/>
          <a:ext cx="8964491" cy="2570626"/>
        </p:xfrm>
        <a:graphic>
          <a:graphicData uri="http://schemas.openxmlformats.org/drawingml/2006/table">
            <a:tbl>
              <a:tblPr/>
              <a:tblGrid>
                <a:gridCol w="641041"/>
                <a:gridCol w="1642895"/>
                <a:gridCol w="1762861"/>
                <a:gridCol w="1685936"/>
                <a:gridCol w="1290322"/>
                <a:gridCol w="1941436"/>
              </a:tblGrid>
              <a:tr h="2570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наименование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подуслуги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срок предоставления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подуслуги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Введите код: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1 - граждане России;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2 - иностранные граждане;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3 - индивидуальные предприниматели;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4 - организации </a:t>
                      </a: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Введите код: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1 - платная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подуслуга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2 - бесплатная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подуслуга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Для платных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подуслуг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укажите наименование, реквизиты соответствующего НПА и статью. Для услуг, предоставляемых бесплатно, оставьте поле незаполненным</a:t>
                      </a:r>
                    </a:p>
                  </a:txBody>
                  <a:tcPr marL="67256" marR="67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35496" y="98074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8368" y="980728"/>
            <a:ext cx="1008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8488" y="980728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13294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00105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77473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45621" y="980728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869756" y="980728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Департамент Смоленской области по информационным технологиям, связи и обеспечению предоставления услуг в электронном виде </a:t>
            </a:r>
          </a:p>
        </p:txBody>
      </p:sp>
      <p:pic>
        <p:nvPicPr>
          <p:cNvPr id="22530" name="Рисунок 7" descr="на презентацию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8" name="Прямоугольник 11"/>
          <p:cNvSpPr>
            <a:spLocks noChangeArrowheads="1"/>
          </p:cNvSpPr>
          <p:nvPr/>
        </p:nvSpPr>
        <p:spPr bwMode="auto">
          <a:xfrm>
            <a:off x="1664155" y="-27384"/>
            <a:ext cx="55721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Таблица А.1.3. «Описание услуги: перечень входных документов»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Прямоугольник 21"/>
          <p:cNvSpPr>
            <a:spLocks noChangeArrowheads="1"/>
          </p:cNvSpPr>
          <p:nvPr/>
        </p:nvSpPr>
        <p:spPr bwMode="auto">
          <a:xfrm>
            <a:off x="714348" y="5715016"/>
            <a:ext cx="8072462" cy="4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192.168.1.67/</a:t>
            </a:r>
            <a:r>
              <a:rPr lang="ru-RU" sz="2400" dirty="0" err="1" smtClean="0">
                <a:latin typeface="Calibri" pitchFamily="34" charset="0"/>
              </a:rPr>
              <a:t>gosudarstvennie_uslugi</a:t>
            </a:r>
            <a:r>
              <a:rPr lang="en-US" sz="2400" dirty="0" smtClean="0">
                <a:latin typeface="Calibri" pitchFamily="34" charset="0"/>
              </a:rPr>
              <a:t>                   210fz.ru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1152128" y="1960847"/>
            <a:ext cx="971600" cy="388033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496" y="980745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А.0.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Общие сведения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8368" y="980728"/>
            <a:ext cx="1008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А.1. Описание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8488" y="980728"/>
            <a:ext cx="125213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А.2. Оптимизация услуги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13294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А.3. Перечень запросов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00105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А.4-5. Описание запроса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77473" y="980728"/>
            <a:ext cx="100800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А.6. Правила обмена по запросу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45621" y="980728"/>
            <a:ext cx="1054768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Б.1. План внесения изменений в НПА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869756" y="980728"/>
            <a:ext cx="1162271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В. План технической реализации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72009" y="2420888"/>
          <a:ext cx="8964487" cy="1169778"/>
        </p:xfrm>
        <a:graphic>
          <a:graphicData uri="http://schemas.openxmlformats.org/drawingml/2006/table">
            <a:tbl>
              <a:tblPr/>
              <a:tblGrid>
                <a:gridCol w="323527"/>
                <a:gridCol w="1512168"/>
                <a:gridCol w="1944216"/>
                <a:gridCol w="2016224"/>
                <a:gridCol w="3168352"/>
              </a:tblGrid>
              <a:tr h="1169778">
                <a:tc>
                  <a:txBody>
                    <a:bodyPr/>
                    <a:lstStyle/>
                    <a:p>
                      <a:pPr marL="20955" marR="561340"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"входного" документа услуги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Перечень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подуслуг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для предоставления которых необходим документ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Правовые основания для получения документа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 получения документа - фактическое состояние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72009" y="3564223"/>
          <a:ext cx="8964487" cy="2208276"/>
        </p:xfrm>
        <a:graphic>
          <a:graphicData uri="http://schemas.openxmlformats.org/drawingml/2006/table">
            <a:tbl>
              <a:tblPr/>
              <a:tblGrid>
                <a:gridCol w="323527"/>
                <a:gridCol w="1512168"/>
                <a:gridCol w="1944216"/>
                <a:gridCol w="2016224"/>
                <a:gridCol w="3168352"/>
              </a:tblGrid>
              <a:tr h="224817">
                <a:tc>
                  <a:txBody>
                    <a:bodyPr/>
                    <a:lstStyle/>
                    <a:p>
                      <a:pPr marL="20955" marR="561340"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69391">
                <a:tc>
                  <a:txBody>
                    <a:bodyPr/>
                    <a:lstStyle/>
                    <a:p>
                      <a:pPr marL="20955" marR="5613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наименование документа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Перечислите номера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подуслуг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(из таблицы А.1.2), для предоставления которых необходим данный документ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Укажите наименование и реквизиты акта, в соответствии с которым для предоставления услуги используется данный документ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Введите код: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1 - предоставляется заявителем,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2 - получается по каналам межведомственного взаимодействия,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3 - получается по каналам межуровневого взаимодействия,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4 - получается по каналам внутриведомственного взаимодействия.</a:t>
                      </a:r>
                    </a:p>
                  </a:txBody>
                  <a:tcPr marL="43414" marR="434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1903</Words>
  <Application>Microsoft Office PowerPoint</Application>
  <PresentationFormat>Экран (4:3)</PresentationFormat>
  <Paragraphs>391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Nogin</dc:creator>
  <cp:lastModifiedBy>Nogin_PN</cp:lastModifiedBy>
  <cp:revision>163</cp:revision>
  <dcterms:created xsi:type="dcterms:W3CDTF">2011-06-27T05:42:31Z</dcterms:created>
  <dcterms:modified xsi:type="dcterms:W3CDTF">2011-11-11T10:50:57Z</dcterms:modified>
</cp:coreProperties>
</file>